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18" r:id="rId2"/>
    <p:sldId id="329" r:id="rId3"/>
    <p:sldId id="328" r:id="rId4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2" autoAdjust="0"/>
    <p:restoredTop sz="96226" autoAdjust="0"/>
  </p:normalViewPr>
  <p:slideViewPr>
    <p:cSldViewPr snapToGrid="0" snapToObjects="1">
      <p:cViewPr varScale="1">
        <p:scale>
          <a:sx n="186" d="100"/>
          <a:sy n="186" d="100"/>
        </p:scale>
        <p:origin x="208" y="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12/02/2019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9031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12/02/2019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7266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12/02/2019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3197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12/02/2019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140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12/02/2019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911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12/02/2019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6313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12/02/2019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706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12/02/2019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585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Faire glisser l'image vers l'espace réservé ou cliquer sur l'icône pour l'ajouter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12/02/2019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6100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12/02/2019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2533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12/02/2019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707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D6A6A-143D-B94D-B2B0-F58F0CEDB42B}" type="datetimeFigureOut">
              <a:rPr lang="fr-FR" smtClean="0"/>
              <a:t>12/02/2019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6031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r 3"/>
          <p:cNvGrpSpPr/>
          <p:nvPr/>
        </p:nvGrpSpPr>
        <p:grpSpPr>
          <a:xfrm>
            <a:off x="403735" y="1255965"/>
            <a:ext cx="8575912" cy="4373260"/>
            <a:chOff x="11763" y="1025519"/>
            <a:chExt cx="8393444" cy="5110548"/>
          </a:xfrm>
        </p:grpSpPr>
        <p:sp>
          <p:nvSpPr>
            <p:cNvPr id="9" name="Rectangle 8"/>
            <p:cNvSpPr/>
            <p:nvPr/>
          </p:nvSpPr>
          <p:spPr>
            <a:xfrm>
              <a:off x="11763" y="1025519"/>
              <a:ext cx="8393444" cy="51105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dirty="0">
                <a:solidFill>
                  <a:srgbClr val="000000"/>
                </a:solidFill>
                <a:latin typeface="Georgia"/>
                <a:cs typeface="Georgia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201552" y="1206973"/>
              <a:ext cx="7156823" cy="3848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latin typeface="Georgia"/>
                  <a:cs typeface="Georgia"/>
                </a:rPr>
                <a:t>Key points</a:t>
              </a:r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r>
                <a:rPr lang="fr-FR" dirty="0">
                  <a:latin typeface="Georgia"/>
                  <a:cs typeface="Georgia"/>
                </a:rPr>
                <a:t>1.</a:t>
              </a:r>
              <a:r>
                <a:rPr lang="zh-CN" altLang="en-US" dirty="0">
                  <a:latin typeface="Georgia"/>
                  <a:cs typeface="Georgia"/>
                </a:rPr>
                <a:t> </a:t>
              </a:r>
              <a:r>
                <a:rPr lang="en-US" altLang="zh-CN" dirty="0">
                  <a:latin typeface="Georgia"/>
                  <a:cs typeface="Georgia"/>
                </a:rPr>
                <a:t>A</a:t>
              </a:r>
              <a:r>
                <a:rPr lang="en-US" altLang="zh-CN" dirty="0"/>
                <a:t>cute traumatic cervical spinal cord injury</a:t>
              </a:r>
              <a:r>
                <a:rPr lang="zh-CN" altLang="zh-CN" dirty="0"/>
                <a:t> </a:t>
              </a:r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r>
                <a:rPr lang="fr-FR" dirty="0">
                  <a:latin typeface="Georgia"/>
                  <a:cs typeface="Georgia"/>
                </a:rPr>
                <a:t>2.</a:t>
              </a:r>
              <a:r>
                <a:rPr lang="zh-CN" altLang="en-US" dirty="0">
                  <a:latin typeface="Georgia"/>
                  <a:cs typeface="Georgia"/>
                </a:rPr>
                <a:t> </a:t>
              </a:r>
              <a:r>
                <a:rPr lang="en-US" altLang="zh-CN" dirty="0">
                  <a:latin typeface="Georgia"/>
                  <a:cs typeface="Georgia"/>
                </a:rPr>
                <a:t>N</a:t>
              </a:r>
              <a:r>
                <a:rPr lang="en-US" altLang="zh-CN" dirty="0"/>
                <a:t>eutrophil-to-lymphocyte ratio</a:t>
              </a:r>
              <a:r>
                <a:rPr lang="zh-CN" altLang="zh-CN" dirty="0"/>
                <a:t> </a:t>
              </a:r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r>
                <a:rPr lang="fr-FR" dirty="0">
                  <a:latin typeface="Georgia"/>
                  <a:cs typeface="Georgia"/>
                </a:rPr>
                <a:t>3.</a:t>
              </a:r>
              <a:r>
                <a:rPr lang="zh-CN" altLang="en-US" dirty="0">
                  <a:latin typeface="Georgia"/>
                  <a:cs typeface="Georgia"/>
                </a:rPr>
                <a:t> </a:t>
              </a:r>
              <a:r>
                <a:rPr lang="en-US" altLang="zh-CN" dirty="0">
                  <a:latin typeface="Georgia"/>
                  <a:cs typeface="Georgia"/>
                </a:rPr>
                <a:t>P</a:t>
              </a:r>
              <a:r>
                <a:rPr lang="en-US" altLang="zh-CN" dirty="0"/>
                <a:t>rognostic value</a:t>
              </a:r>
              <a:r>
                <a:rPr lang="zh-CN" altLang="zh-CN" dirty="0"/>
                <a:t> </a:t>
              </a:r>
              <a:r>
                <a:rPr lang="en-US" altLang="zh-CN" dirty="0"/>
                <a:t>of</a:t>
              </a:r>
              <a:r>
                <a:rPr lang="zh-CN" altLang="en-US" dirty="0"/>
                <a:t> </a:t>
              </a:r>
              <a:r>
                <a:rPr lang="en-US" altLang="zh-CN" dirty="0"/>
                <a:t>6-month</a:t>
              </a:r>
              <a:r>
                <a:rPr lang="zh-CN" altLang="en-US" dirty="0"/>
                <a:t> </a:t>
              </a:r>
              <a:r>
                <a:rPr lang="en-US" altLang="zh-CN" dirty="0"/>
                <a:t>outcome</a:t>
              </a:r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/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9529" y="5841999"/>
            <a:ext cx="1240118" cy="342970"/>
          </a:xfrm>
          <a:prstGeom prst="rect">
            <a:avLst/>
          </a:prstGeom>
        </p:spPr>
      </p:pic>
      <p:grpSp>
        <p:nvGrpSpPr>
          <p:cNvPr id="3" name="Grouper 2"/>
          <p:cNvGrpSpPr/>
          <p:nvPr/>
        </p:nvGrpSpPr>
        <p:grpSpPr>
          <a:xfrm>
            <a:off x="128494" y="343657"/>
            <a:ext cx="9015506" cy="821410"/>
            <a:chOff x="128494" y="1210235"/>
            <a:chExt cx="9015506" cy="821410"/>
          </a:xfrm>
        </p:grpSpPr>
        <p:cxnSp>
          <p:nvCxnSpPr>
            <p:cNvPr id="13" name="Connecteur droit 12"/>
            <p:cNvCxnSpPr/>
            <p:nvPr/>
          </p:nvCxnSpPr>
          <p:spPr>
            <a:xfrm>
              <a:off x="2211294" y="1410442"/>
              <a:ext cx="6932706" cy="0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age 9" descr="LOGO ESJ.png"/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494" y="1210235"/>
              <a:ext cx="2202330" cy="8214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1563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9529" y="5841999"/>
            <a:ext cx="1240118" cy="342970"/>
          </a:xfrm>
          <a:prstGeom prst="rect">
            <a:avLst/>
          </a:prstGeom>
        </p:spPr>
      </p:pic>
      <p:grpSp>
        <p:nvGrpSpPr>
          <p:cNvPr id="3" name="Grouper 2"/>
          <p:cNvGrpSpPr/>
          <p:nvPr/>
        </p:nvGrpSpPr>
        <p:grpSpPr>
          <a:xfrm>
            <a:off x="128494" y="343657"/>
            <a:ext cx="9015506" cy="821410"/>
            <a:chOff x="128494" y="1210235"/>
            <a:chExt cx="9015506" cy="821410"/>
          </a:xfrm>
        </p:grpSpPr>
        <p:cxnSp>
          <p:nvCxnSpPr>
            <p:cNvPr id="13" name="Connecteur droit 12"/>
            <p:cNvCxnSpPr/>
            <p:nvPr/>
          </p:nvCxnSpPr>
          <p:spPr>
            <a:xfrm>
              <a:off x="2211294" y="1410442"/>
              <a:ext cx="6932706" cy="0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age 9" descr="LOGO ESJ.png"/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494" y="1210235"/>
              <a:ext cx="2202330" cy="821410"/>
            </a:xfrm>
            <a:prstGeom prst="rect">
              <a:avLst/>
            </a:prstGeom>
          </p:spPr>
        </p:pic>
      </p:grpSp>
      <p:sp>
        <p:nvSpPr>
          <p:cNvPr id="5" name="Rectangle 1">
            <a:extLst>
              <a:ext uri="{FF2B5EF4-FFF2-40B4-BE49-F238E27FC236}">
                <a16:creationId xmlns:a16="http://schemas.microsoft.com/office/drawing/2014/main" id="{CE6EC7D9-36B1-554E-8F22-0F143A762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199" y="634291"/>
            <a:ext cx="646267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Associations of Leukocyte Counts and Neutrophil-to-Lymphocyte Ratio (NLR) with the 6-months outcome of tSCI patients</a:t>
            </a:r>
            <a:endParaRPr kumimoji="0" lang="zh-CN" altLang="zh-CN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9AD327DB-91EE-FF4B-B9A8-2D0219898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7202" y="2741381"/>
            <a:ext cx="372089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33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33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HelveticaNeue-Condensed"/>
                <a:cs typeface="Times New Roman" panose="02020603050405020304" pitchFamily="18" charset="0"/>
              </a:rPr>
              <a:t>Multivariate logistic regression analysis predicting the 6-months outcome</a:t>
            </a:r>
            <a:endParaRPr kumimoji="0" lang="zh-CN" altLang="zh-CN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70DB076-14F2-5342-9D01-A60CDF09C1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360" y="857097"/>
            <a:ext cx="5586761" cy="176529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5459510-5748-0442-859B-555311E87E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9100" y="2972213"/>
            <a:ext cx="4212896" cy="2843104"/>
          </a:xfrm>
          <a:prstGeom prst="rect">
            <a:avLst/>
          </a:prstGeom>
        </p:spPr>
      </p:pic>
      <p:pic>
        <p:nvPicPr>
          <p:cNvPr id="12" name="图片 6">
            <a:extLst>
              <a:ext uri="{FF2B5EF4-FFF2-40B4-BE49-F238E27FC236}">
                <a16:creationId xmlns:a16="http://schemas.microsoft.com/office/drawing/2014/main" id="{FCE523DD-3A3C-034E-9563-F9027E8214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800" y="3054432"/>
            <a:ext cx="2945192" cy="235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539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r 3"/>
          <p:cNvGrpSpPr/>
          <p:nvPr/>
        </p:nvGrpSpPr>
        <p:grpSpPr>
          <a:xfrm>
            <a:off x="403735" y="1255966"/>
            <a:ext cx="8575912" cy="4284595"/>
            <a:chOff x="11763" y="1025519"/>
            <a:chExt cx="8393444" cy="5110548"/>
          </a:xfrm>
        </p:grpSpPr>
        <p:sp>
          <p:nvSpPr>
            <p:cNvPr id="9" name="Rectangle 8"/>
            <p:cNvSpPr/>
            <p:nvPr/>
          </p:nvSpPr>
          <p:spPr>
            <a:xfrm>
              <a:off x="11763" y="1025519"/>
              <a:ext cx="8393444" cy="51105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dirty="0">
                <a:solidFill>
                  <a:srgbClr val="000000"/>
                </a:solidFill>
                <a:latin typeface="Georgia"/>
                <a:cs typeface="Georgia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201552" y="1206973"/>
              <a:ext cx="7156823" cy="42584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 err="1">
                  <a:latin typeface="Georgia"/>
                  <a:cs typeface="Georgia"/>
                </a:rPr>
                <a:t>Take</a:t>
              </a:r>
              <a:r>
                <a:rPr lang="fr-FR" sz="2800" dirty="0">
                  <a:latin typeface="Georgia"/>
                  <a:cs typeface="Georgia"/>
                </a:rPr>
                <a:t> Home Messages</a:t>
              </a:r>
            </a:p>
            <a:p>
              <a:endParaRPr lang="fr-FR" dirty="0">
                <a:latin typeface="Georgia"/>
                <a:cs typeface="Georgia"/>
              </a:endParaRPr>
            </a:p>
            <a:p>
              <a:r>
                <a:rPr lang="fr-FR" dirty="0">
                  <a:latin typeface="Georgia" panose="02040502050405020303" pitchFamily="18" charset="0"/>
                  <a:cs typeface="Georgia"/>
                </a:rPr>
                <a:t>1.</a:t>
              </a:r>
              <a:r>
                <a:rPr lang="zh-CN" altLang="en-US" dirty="0">
                  <a:latin typeface="Georgia" panose="02040502050405020303" pitchFamily="18" charset="0"/>
                  <a:cs typeface="Georgia"/>
                </a:rPr>
                <a:t> </a:t>
              </a:r>
              <a:r>
                <a:rPr lang="en-US" altLang="zh-CN" dirty="0">
                  <a:latin typeface="Georgia" panose="02040502050405020303" pitchFamily="18" charset="0"/>
                  <a:cs typeface="Georgia"/>
                </a:rPr>
                <a:t>T</a:t>
              </a:r>
              <a:r>
                <a:rPr lang="en-US" altLang="zh-CN" dirty="0">
                  <a:latin typeface="Georgia" panose="02040502050405020303" pitchFamily="18" charset="0"/>
                </a:rPr>
                <a:t>he first study specifically designed to evaluate the prognostic value of neutrophil-to-lymphocyte ratio</a:t>
              </a:r>
              <a:r>
                <a:rPr lang="zh-CN" altLang="zh-CN" dirty="0">
                  <a:latin typeface="Georgia" panose="02040502050405020303" pitchFamily="18" charset="0"/>
                </a:rPr>
                <a:t> </a:t>
              </a:r>
              <a:r>
                <a:rPr lang="en-US" altLang="zh-CN" dirty="0">
                  <a:latin typeface="Georgia" panose="02040502050405020303" pitchFamily="18" charset="0"/>
                </a:rPr>
                <a:t>(NLR) with respect to the 6-month outcome</a:t>
              </a:r>
              <a:r>
                <a:rPr lang="zh-CN" altLang="zh-CN" dirty="0">
                  <a:latin typeface="Georgia" panose="02040502050405020303" pitchFamily="18" charset="0"/>
                </a:rPr>
                <a:t> </a:t>
              </a:r>
              <a:r>
                <a:rPr lang="en-US" altLang="zh-CN" dirty="0">
                  <a:latin typeface="Georgia" panose="02040502050405020303" pitchFamily="18" charset="0"/>
                </a:rPr>
                <a:t>in</a:t>
              </a:r>
              <a:r>
                <a:rPr lang="zh-CN" altLang="en-US" dirty="0">
                  <a:latin typeface="Georgia" panose="02040502050405020303" pitchFamily="18" charset="0"/>
                </a:rPr>
                <a:t> </a:t>
              </a:r>
              <a:r>
                <a:rPr lang="en-US" altLang="zh-CN" dirty="0">
                  <a:latin typeface="Georgia" panose="02040502050405020303" pitchFamily="18" charset="0"/>
                </a:rPr>
                <a:t>patients</a:t>
              </a:r>
              <a:r>
                <a:rPr lang="zh-CN" altLang="en-US" dirty="0">
                  <a:latin typeface="Georgia" panose="02040502050405020303" pitchFamily="18" charset="0"/>
                </a:rPr>
                <a:t> </a:t>
              </a:r>
              <a:r>
                <a:rPr lang="en-US" altLang="zh-CN" dirty="0">
                  <a:latin typeface="Georgia" panose="02040502050405020303" pitchFamily="18" charset="0"/>
                </a:rPr>
                <a:t>with</a:t>
              </a:r>
              <a:r>
                <a:rPr lang="zh-CN" altLang="en-US" dirty="0">
                  <a:latin typeface="Georgia" panose="02040502050405020303" pitchFamily="18" charset="0"/>
                </a:rPr>
                <a:t> </a:t>
              </a:r>
              <a:r>
                <a:rPr lang="en-US" altLang="zh-CN" dirty="0">
                  <a:latin typeface="Georgia" panose="02040502050405020303" pitchFamily="18" charset="0"/>
                </a:rPr>
                <a:t>acute</a:t>
              </a:r>
              <a:r>
                <a:rPr lang="zh-CN" altLang="en-US" dirty="0">
                  <a:latin typeface="Georgia" panose="02040502050405020303" pitchFamily="18" charset="0"/>
                </a:rPr>
                <a:t> </a:t>
              </a:r>
              <a:r>
                <a:rPr lang="en-US" altLang="zh-CN" dirty="0">
                  <a:latin typeface="Georgia" panose="02040502050405020303" pitchFamily="18" charset="0"/>
                </a:rPr>
                <a:t>cervical</a:t>
              </a:r>
              <a:r>
                <a:rPr lang="zh-CN" altLang="en-US" dirty="0">
                  <a:latin typeface="Georgia" panose="02040502050405020303" pitchFamily="18" charset="0"/>
                </a:rPr>
                <a:t> </a:t>
              </a:r>
              <a:r>
                <a:rPr lang="en-US" altLang="zh-CN" dirty="0">
                  <a:latin typeface="Georgia" panose="02040502050405020303" pitchFamily="18" charset="0"/>
                </a:rPr>
                <a:t>traumatic</a:t>
              </a:r>
              <a:r>
                <a:rPr lang="zh-CN" altLang="en-US" dirty="0">
                  <a:latin typeface="Georgia" panose="02040502050405020303" pitchFamily="18" charset="0"/>
                </a:rPr>
                <a:t> </a:t>
              </a:r>
              <a:r>
                <a:rPr lang="en-US" altLang="zh-CN" dirty="0">
                  <a:latin typeface="Georgia" panose="02040502050405020303" pitchFamily="18" charset="0"/>
                </a:rPr>
                <a:t>spinal</a:t>
              </a:r>
              <a:r>
                <a:rPr lang="zh-CN" altLang="en-US" dirty="0">
                  <a:latin typeface="Georgia" panose="02040502050405020303" pitchFamily="18" charset="0"/>
                </a:rPr>
                <a:t> </a:t>
              </a:r>
              <a:r>
                <a:rPr lang="en-US" altLang="zh-CN" dirty="0">
                  <a:latin typeface="Georgia" panose="02040502050405020303" pitchFamily="18" charset="0"/>
                </a:rPr>
                <a:t>cord</a:t>
              </a:r>
              <a:r>
                <a:rPr lang="zh-CN" altLang="en-US" dirty="0">
                  <a:latin typeface="Georgia" panose="02040502050405020303" pitchFamily="18" charset="0"/>
                </a:rPr>
                <a:t> </a:t>
              </a:r>
              <a:r>
                <a:rPr lang="en-US" altLang="zh-CN" dirty="0">
                  <a:latin typeface="Georgia" panose="02040502050405020303" pitchFamily="18" charset="0"/>
                </a:rPr>
                <a:t>injury</a:t>
              </a:r>
              <a:endParaRPr lang="fr-FR" dirty="0">
                <a:latin typeface="Georgia" panose="02040502050405020303" pitchFamily="18" charset="0"/>
                <a:cs typeface="Georgia"/>
              </a:endParaRPr>
            </a:p>
            <a:p>
              <a:endParaRPr lang="fr-FR" dirty="0">
                <a:latin typeface="Georgia" panose="02040502050405020303" pitchFamily="18" charset="0"/>
                <a:cs typeface="Georgia"/>
              </a:endParaRPr>
            </a:p>
            <a:p>
              <a:r>
                <a:rPr lang="fr-FR" dirty="0">
                  <a:latin typeface="Georgia" panose="02040502050405020303" pitchFamily="18" charset="0"/>
                  <a:cs typeface="Georgia"/>
                </a:rPr>
                <a:t>2.</a:t>
              </a:r>
              <a:r>
                <a:rPr lang="zh-CN" altLang="en-US" dirty="0">
                  <a:latin typeface="Georgia" panose="02040502050405020303" pitchFamily="18" charset="0"/>
                  <a:cs typeface="Georgia"/>
                </a:rPr>
                <a:t> </a:t>
              </a:r>
              <a:r>
                <a:rPr lang="en-US" altLang="zh-CN" dirty="0">
                  <a:latin typeface="Georgia" panose="02040502050405020303" pitchFamily="18" charset="0"/>
                </a:rPr>
                <a:t>NLR is an independent predictor of the 6-month outcome in acute cervical </a:t>
              </a:r>
              <a:r>
                <a:rPr lang="en-US" altLang="zh-CN" dirty="0" err="1">
                  <a:latin typeface="Georgia" panose="02040502050405020303" pitchFamily="18" charset="0"/>
                </a:rPr>
                <a:t>tSCI</a:t>
              </a:r>
              <a:r>
                <a:rPr lang="en-US" altLang="zh-CN" dirty="0">
                  <a:latin typeface="Georgia" panose="02040502050405020303" pitchFamily="18" charset="0"/>
                </a:rPr>
                <a:t> patients, and its prognostic value is favorable.</a:t>
              </a:r>
              <a:r>
                <a:rPr lang="zh-CN" altLang="zh-CN" dirty="0">
                  <a:latin typeface="Georgia" panose="02040502050405020303" pitchFamily="18" charset="0"/>
                </a:rPr>
                <a:t> </a:t>
              </a:r>
              <a:endParaRPr lang="fr-FR" dirty="0">
                <a:latin typeface="Georgia" panose="02040502050405020303" pitchFamily="18" charset="0"/>
                <a:cs typeface="Georgia"/>
              </a:endParaRPr>
            </a:p>
            <a:p>
              <a:endParaRPr lang="fr-FR" dirty="0">
                <a:latin typeface="Georgia" panose="02040502050405020303" pitchFamily="18" charset="0"/>
                <a:cs typeface="Georgia"/>
              </a:endParaRPr>
            </a:p>
            <a:p>
              <a:r>
                <a:rPr lang="fr-FR" dirty="0">
                  <a:latin typeface="Georgia" panose="02040502050405020303" pitchFamily="18" charset="0"/>
                  <a:cs typeface="Georgia"/>
                </a:rPr>
                <a:t>3.</a:t>
              </a:r>
              <a:r>
                <a:rPr lang="zh-CN" altLang="en-US" dirty="0">
                  <a:latin typeface="Georgia" panose="02040502050405020303" pitchFamily="18" charset="0"/>
                  <a:cs typeface="Georgia"/>
                </a:rPr>
                <a:t> </a:t>
              </a:r>
              <a:r>
                <a:rPr lang="en-US" altLang="zh-CN" dirty="0">
                  <a:latin typeface="Georgia" panose="02040502050405020303" pitchFamily="18" charset="0"/>
                </a:rPr>
                <a:t>A high NLR is associated with poor outcome in patients with acute cervical </a:t>
              </a:r>
              <a:r>
                <a:rPr lang="en-US" altLang="zh-CN" dirty="0" err="1">
                  <a:latin typeface="Georgia" panose="02040502050405020303" pitchFamily="18" charset="0"/>
                </a:rPr>
                <a:t>tSCI</a:t>
              </a:r>
              <a:r>
                <a:rPr lang="en-US" altLang="zh-CN" dirty="0">
                  <a:latin typeface="Georgia" panose="02040502050405020303" pitchFamily="18" charset="0"/>
                </a:rPr>
                <a:t>.</a:t>
              </a:r>
              <a:r>
                <a:rPr lang="zh-CN" altLang="zh-CN" dirty="0">
                  <a:latin typeface="Georgia" panose="02040502050405020303" pitchFamily="18" charset="0"/>
                </a:rPr>
                <a:t> </a:t>
              </a:r>
              <a:endParaRPr lang="fr-FR" dirty="0">
                <a:latin typeface="Georgia"/>
                <a:cs typeface="Georgia"/>
              </a:endParaRPr>
            </a:p>
            <a:p>
              <a:endParaRPr lang="fr-FR" dirty="0"/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9529" y="5841999"/>
            <a:ext cx="1240118" cy="342970"/>
          </a:xfrm>
          <a:prstGeom prst="rect">
            <a:avLst/>
          </a:prstGeom>
        </p:spPr>
      </p:pic>
      <p:grpSp>
        <p:nvGrpSpPr>
          <p:cNvPr id="3" name="Grouper 2"/>
          <p:cNvGrpSpPr/>
          <p:nvPr/>
        </p:nvGrpSpPr>
        <p:grpSpPr>
          <a:xfrm>
            <a:off x="128494" y="343657"/>
            <a:ext cx="9015506" cy="821410"/>
            <a:chOff x="128494" y="1210235"/>
            <a:chExt cx="9015506" cy="821410"/>
          </a:xfrm>
        </p:grpSpPr>
        <p:cxnSp>
          <p:nvCxnSpPr>
            <p:cNvPr id="13" name="Connecteur droit 12"/>
            <p:cNvCxnSpPr/>
            <p:nvPr/>
          </p:nvCxnSpPr>
          <p:spPr>
            <a:xfrm>
              <a:off x="2211294" y="1410442"/>
              <a:ext cx="6932706" cy="0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age 9" descr="LOGO ESJ.png"/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494" y="1210235"/>
              <a:ext cx="2202330" cy="8214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7440"/>
      </p:ext>
    </p:extLst>
  </p:cSld>
  <p:clrMapOvr>
    <a:masterClrMapping/>
  </p:clrMapOvr>
</p:sld>
</file>

<file path=ppt/theme/theme1.xml><?xml version="1.0" encoding="utf-8"?>
<a:theme xmlns:a="http://schemas.openxmlformats.org/drawingml/2006/main" name="ESJ_PPT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ESJ_PPT.potx</Template>
  <TotalTime>0</TotalTime>
  <Words>266</Words>
  <Application>Microsoft Macintosh PowerPoint</Application>
  <PresentationFormat>Bildschirmpräsentation (4:3)</PresentationFormat>
  <Paragraphs>18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10" baseType="lpstr">
      <vt:lpstr>宋体</vt:lpstr>
      <vt:lpstr>Arial</vt:lpstr>
      <vt:lpstr>Calibri</vt:lpstr>
      <vt:lpstr>Georgia</vt:lpstr>
      <vt:lpstr>HelveticaNeue-Condensed</vt:lpstr>
      <vt:lpstr>Times New Roman</vt:lpstr>
      <vt:lpstr>ESJ_PPT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Task Force Meeting</dc:title>
  <dc:creator>Maryem-Fama Ismael Aguirre</dc:creator>
  <cp:lastModifiedBy>Irene Zintel</cp:lastModifiedBy>
  <cp:revision>56</cp:revision>
  <cp:lastPrinted>2015-11-08T10:17:41Z</cp:lastPrinted>
  <dcterms:created xsi:type="dcterms:W3CDTF">2015-11-08T09:47:16Z</dcterms:created>
  <dcterms:modified xsi:type="dcterms:W3CDTF">2019-02-12T14:34:41Z</dcterms:modified>
</cp:coreProperties>
</file>